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7D1C-2555-4163-BE84-330F01DBFA76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75B6468-081C-460E-ABFD-19F76E4834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7D1C-2555-4163-BE84-330F01DBFA76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B6468-081C-460E-ABFD-19F76E4834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7D1C-2555-4163-BE84-330F01DBFA76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B6468-081C-460E-ABFD-19F76E4834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7D1C-2555-4163-BE84-330F01DBFA76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75B6468-081C-460E-ABFD-19F76E4834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7D1C-2555-4163-BE84-330F01DBFA76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B6468-081C-460E-ABFD-19F76E48341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7D1C-2555-4163-BE84-330F01DBFA76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B6468-081C-460E-ABFD-19F76E4834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7D1C-2555-4163-BE84-330F01DBFA76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75B6468-081C-460E-ABFD-19F76E48341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7D1C-2555-4163-BE84-330F01DBFA76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B6468-081C-460E-ABFD-19F76E4834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7D1C-2555-4163-BE84-330F01DBFA76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B6468-081C-460E-ABFD-19F76E4834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7D1C-2555-4163-BE84-330F01DBFA76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B6468-081C-460E-ABFD-19F76E4834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77D1C-2555-4163-BE84-330F01DBFA76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B6468-081C-460E-ABFD-19F76E48341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3C77D1C-2555-4163-BE84-330F01DBFA76}" type="datetimeFigureOut">
              <a:rPr lang="ru-RU" smtClean="0"/>
              <a:t>01.10.2019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75B6468-081C-460E-ABFD-19F76E48341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204864"/>
            <a:ext cx="7772400" cy="1470025"/>
          </a:xfrm>
        </p:spPr>
        <p:txBody>
          <a:bodyPr>
            <a:normAutofit fontScale="90000"/>
          </a:bodyPr>
          <a:lstStyle/>
          <a:p>
            <a:pPr indent="457200" algn="ctr">
              <a:lnSpc>
                <a:spcPct val="150000"/>
              </a:lnSpc>
              <a:spcBef>
                <a:spcPts val="1500"/>
              </a:spcBef>
            </a:pPr>
            <a:r>
              <a:rPr lang="ru-RU" b="1" dirty="0" smtClean="0">
                <a:effectLst/>
                <a:latin typeface="Times New Roman"/>
                <a:ea typeface="Arial Unicode MS"/>
                <a:cs typeface="Times New Roman"/>
              </a:rPr>
              <a:t>Тема 3. Принципы и методы системного анализа</a:t>
            </a:r>
            <a:r>
              <a:rPr lang="ru-RU" sz="3600" b="1" dirty="0" smtClean="0">
                <a:effectLst/>
                <a:latin typeface="Century Schoolbook"/>
                <a:ea typeface="Arial Unicode MS"/>
                <a:cs typeface="Times New Roman"/>
              </a:rPr>
              <a:t/>
            </a:r>
            <a:br>
              <a:rPr lang="ru-RU" sz="3600" b="1" dirty="0" smtClean="0">
                <a:effectLst/>
                <a:latin typeface="Century Schoolbook"/>
                <a:ea typeface="Arial Unicode MS"/>
                <a:cs typeface="Times New Roman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96132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effectLst/>
              </a:rPr>
              <a:t>Принципы системного анализа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Принцип неопределенности</a:t>
            </a:r>
            <a:r>
              <a:rPr lang="ru-RU" dirty="0"/>
              <a:t>. Это учет неопределенностей и случайностей в системе. Принцип утверждает, что можно иметь дело с системой, в которой структура, функционирование или внешние воздействия не полностью определены.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6220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effectLst/>
              </a:rPr>
              <a:t>2. </a:t>
            </a:r>
            <a:r>
              <a:rPr lang="ru-RU" b="1" dirty="0"/>
              <a:t>Методы системного </a:t>
            </a:r>
            <a:r>
              <a:rPr lang="ru-RU" b="1" dirty="0" smtClean="0"/>
              <a:t>анализа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4883373"/>
          </a:xfrm>
        </p:spPr>
        <p:txBody>
          <a:bodyPr/>
          <a:lstStyle/>
          <a:p>
            <a:r>
              <a:rPr lang="ru-RU" b="1" dirty="0"/>
              <a:t>Структура </a:t>
            </a:r>
            <a:r>
              <a:rPr lang="ru-RU" b="1" dirty="0" smtClean="0"/>
              <a:t>системного анализа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772816"/>
            <a:ext cx="8064896" cy="4536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26278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Основные задачи системного анализа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95424"/>
            <a:ext cx="8496944" cy="4957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54809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декомпозиции: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Определение и декомпозиция общей цели исследования и основной функции системы как ограничение траектории в пространстве состояний системы или в области допустимых ситуаций. Наиболее часто декомпозиция проводится путем построения дерева целей и дерева функций.</a:t>
            </a:r>
          </a:p>
          <a:p>
            <a:r>
              <a:rPr lang="ru-RU" dirty="0"/>
              <a:t>Выделение системы из среды (разделение на систему/«</a:t>
            </a:r>
            <a:r>
              <a:rPr lang="ru-RU" dirty="0" err="1"/>
              <a:t>несистему</a:t>
            </a:r>
            <a:r>
              <a:rPr lang="ru-RU" dirty="0"/>
              <a:t>») по критерию участия каждого рассматриваемого элемента в процессе, приводящем к результату на основе рассмотрения системы как составной части надсистемы.</a:t>
            </a:r>
          </a:p>
          <a:p>
            <a:r>
              <a:rPr lang="ru-RU" dirty="0"/>
              <a:t>Описание воздействующих факторов.</a:t>
            </a:r>
          </a:p>
          <a:p>
            <a:r>
              <a:rPr lang="ru-RU" dirty="0"/>
              <a:t>Описание тенденций развития, неопределенностей разного рода.</a:t>
            </a:r>
          </a:p>
          <a:p>
            <a:r>
              <a:rPr lang="ru-RU" dirty="0"/>
              <a:t>Описание системы как «черного ящика».</a:t>
            </a:r>
          </a:p>
          <a:p>
            <a:r>
              <a:rPr lang="ru-RU" dirty="0"/>
              <a:t>Функциональная (по функциям), компонентная (по виду элементов) и структурная (по виду отношений между элементами) декомпозиции системы.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02841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стратегии декомпозиции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dirty="0"/>
              <a:t>Функциональная декомпозиция.</a:t>
            </a:r>
            <a:r>
              <a:rPr lang="ru-RU" dirty="0"/>
              <a:t> Декомпозиция базируется на анализе функций системы. При этом ставится вопрос что делает система, независимо от того, как она работает. Основанием разбиения на функциональные подсистемы служит общность функций, выполняемых группами элементов.</a:t>
            </a:r>
          </a:p>
          <a:p>
            <a:r>
              <a:rPr lang="ru-RU" b="1" dirty="0"/>
              <a:t>Декомпозиция по жизненному циклу.</a:t>
            </a:r>
            <a:r>
              <a:rPr lang="ru-RU" dirty="0"/>
              <a:t> Признак выделения подсистем — изменение закона функционирования подсистем на разных этапах цикла существования системы «от рождения до гибели». Рекомендуется применять эту стратегию, когда целью системы является оптимизация процессов и когда можно определить последовательные стадии преобразования входов в выходы.</a:t>
            </a:r>
          </a:p>
          <a:p>
            <a:r>
              <a:rPr lang="ru-RU" b="1" dirty="0"/>
              <a:t>Декомпозиция по физическому процессу.</a:t>
            </a:r>
            <a:r>
              <a:rPr lang="ru-RU" dirty="0"/>
              <a:t> Признак выделения подсистем — шаги выполнения алгоритма функционирования подсистемы, стадии смены состояний. Хотя эта стратегия полезна при описании существующих процессов, результатом ее часто может стать слишком последовательное описание системы, которое не будет в полной мере учитывать ограничения, диктуемые функциями друг другу. При этом может оказаться скрытой последовательность управления. Применять эту стратегию следует, только если целью модели является описание физического процесса как такового.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14922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Этапы анализа: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755158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Функционально-структурный анализ существующей системы, позволяющий сформулировать требования к создаваемой системе. Он включает уточнение состава и законов функционирования элементов, алгоритмов функционирования и взаимовлияний подсистем, разделение управляемых и неуправляемых характеристик, задание пространства состояний Z, задание параметрического пространства Т, в котором задано поведение системы, анализ целостности системы, формулирование требований к создаваемой системе.</a:t>
            </a:r>
          </a:p>
          <a:p>
            <a:r>
              <a:rPr lang="ru-RU" dirty="0"/>
              <a:t>Морфологический анализ — анализ взаимосвязи компонентов.</a:t>
            </a:r>
          </a:p>
          <a:p>
            <a:r>
              <a:rPr lang="ru-RU" dirty="0"/>
              <a:t>Генетический анализ — анализ предыстории, причин развития ситуации, имеющихся тенденций, построение прогнозов.</a:t>
            </a:r>
          </a:p>
          <a:p>
            <a:r>
              <a:rPr lang="ru-RU" dirty="0"/>
              <a:t>Анализ аналогов.</a:t>
            </a:r>
          </a:p>
          <a:p>
            <a:r>
              <a:rPr lang="ru-RU" dirty="0"/>
              <a:t>Анализ эффективности (по результативности, ресурсоемкости, оперативности). Он включает выбор шкалы измерения, формирование показателей эффективности, обоснование и формирование критериев эффективности, непосредственно оценивание и анализ полученных оценок.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809579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Этап синтеза системы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Разработка модели требуемой системы (выбор математического аппарата, моделирование, оценка модели по критериям адекватности, простоты, соответствия между точностью и сложностью, баланса погрешностей, </a:t>
            </a:r>
            <a:r>
              <a:rPr lang="ru-RU" dirty="0" err="1"/>
              <a:t>многовариантности</a:t>
            </a:r>
            <a:r>
              <a:rPr lang="ru-RU" dirty="0"/>
              <a:t> реализаций, </a:t>
            </a:r>
            <a:r>
              <a:rPr lang="ru-RU" dirty="0" err="1"/>
              <a:t>блочности</a:t>
            </a:r>
            <a:r>
              <a:rPr lang="ru-RU" dirty="0"/>
              <a:t> построения).</a:t>
            </a:r>
          </a:p>
          <a:p>
            <a:r>
              <a:rPr lang="ru-RU" dirty="0"/>
              <a:t>Синтез альтернативных структур системы, снимающей проблему.</a:t>
            </a:r>
          </a:p>
          <a:p>
            <a:r>
              <a:rPr lang="ru-RU" dirty="0"/>
              <a:t>Синтез параметров системы, снимающей проблему.</a:t>
            </a:r>
          </a:p>
          <a:p>
            <a:r>
              <a:rPr lang="ru-RU"/>
              <a:t>Оценивание вариантов синтезированной системы (обоснование схемы оценивания, реализация модели, проведение эксперимента по оценке, обработка результатов оценивания, анализ результатов, выбор наилучшего варианта).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6137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ru-RU" b="1" dirty="0" smtClean="0"/>
              <a:t>1. Принципы </a:t>
            </a:r>
            <a:r>
              <a:rPr lang="ru-RU" b="1" dirty="0"/>
              <a:t>системного анализа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2. </a:t>
            </a:r>
            <a:r>
              <a:rPr lang="ru-RU" b="1" dirty="0" smtClean="0"/>
              <a:t>Методы </a:t>
            </a:r>
            <a:r>
              <a:rPr lang="ru-RU" b="1" dirty="0"/>
              <a:t>системного </a:t>
            </a:r>
            <a:r>
              <a:rPr lang="ru-RU" b="1" dirty="0" smtClean="0"/>
              <a:t>анализа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3260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b="1" dirty="0">
                <a:effectLst/>
              </a:rPr>
              <a:t>Принципы системного анализа</a:t>
            </a:r>
            <a:endParaRPr lang="ru-RU" dirty="0">
              <a:effectLst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/>
              <a:t>Принцип оптимальности</a:t>
            </a:r>
            <a:r>
              <a:rPr lang="ru-RU" dirty="0"/>
              <a:t>. Известно, что характерной чертой со­временного развития является выбор наиболее подходящего варианта системы. Развитие методов системного анализа позволило внести в принцип оптималь­ности новое содержание. Задача заключается не в том, чтобы найти решение, лучше существующего, а в том, чтобы найти самое лучшее решение из всех возможных.</a:t>
            </a:r>
          </a:p>
        </p:txBody>
      </p:sp>
    </p:spTree>
    <p:extLst>
      <p:ext uri="{BB962C8B-B14F-4D97-AF65-F5344CB8AC3E}">
        <p14:creationId xmlns:p14="http://schemas.microsoft.com/office/powerpoint/2010/main" val="3665392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effectLst/>
              </a:rPr>
              <a:t>Принципы системного анализа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/>
              <a:t>Принцип системности.</a:t>
            </a:r>
            <a:r>
              <a:rPr lang="ru-RU" dirty="0"/>
              <a:t> Этот принцип предполагает подход к новым системам как к комплексному объекту, представленному совокупностью взаимосвязанных частных элементов. Он предполагает исследование объекта, с одной стороны, как единого целого, а с другой – как части более крупной системы, в кото­рой анализируемый объект находится с остальными системами в определенных отношениях. Таким образом, принцип системности охватывает все стороны объекта и предмета в пространстве и во времени.</a:t>
            </a:r>
          </a:p>
        </p:txBody>
      </p:sp>
    </p:spTree>
    <p:extLst>
      <p:ext uri="{BB962C8B-B14F-4D97-AF65-F5344CB8AC3E}">
        <p14:creationId xmlns:p14="http://schemas.microsoft.com/office/powerpoint/2010/main" val="3026130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effectLst/>
              </a:rPr>
              <a:t>Принципы системного анализа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/>
              <a:t>Принцип интеграции</a:t>
            </a:r>
            <a:r>
              <a:rPr lang="ru-RU" dirty="0"/>
              <a:t>. К нему относятся: целостность, объедине­ние в целое каких-либо частей или свойств, восстановление, направ­ленность на изучение интегративных свойств и закономерностей. А интегративные свойства появляются в результате совмещения эле­ментов до целого, совмещения функций во времени и в пространстве. </a:t>
            </a:r>
          </a:p>
          <a:p>
            <a:r>
              <a:rPr lang="ru-RU" b="1" dirty="0"/>
              <a:t>Принцип формализации</a:t>
            </a:r>
            <a:r>
              <a:rPr lang="ru-RU" dirty="0"/>
              <a:t>. Он нацелен на получение количе­ственных и комплексных характеристик.</a:t>
            </a:r>
          </a:p>
          <a:p>
            <a:r>
              <a:rPr lang="ru-RU" b="1" dirty="0"/>
              <a:t>Принцип конечной цели</a:t>
            </a:r>
            <a:r>
              <a:rPr lang="ru-RU" dirty="0"/>
              <a:t>. Это абсолютный приоритет конечной цели.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18708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effectLst/>
              </a:rPr>
              <a:t>Принципы системного анализа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/>
              <a:t>Принцип измерения</a:t>
            </a:r>
            <a:r>
              <a:rPr lang="ru-RU" dirty="0"/>
              <a:t>. О качестве функционирования какой-либо системы можно судить только применительно к системе более высокого порядка. Другими словами, для определения эффектив­ности функционирования системы надо представить ее как часть более общей и проводить оценку внешних свойств исследуемой системы относительно целей и задач суперсистемы.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5369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effectLst/>
              </a:rPr>
              <a:t>Принципы системного анализа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Принцип </a:t>
            </a:r>
            <a:r>
              <a:rPr lang="ru-RU" b="1" dirty="0" err="1"/>
              <a:t>эквифинальности</a:t>
            </a:r>
            <a:r>
              <a:rPr lang="ru-RU" dirty="0"/>
              <a:t>. Система может достигнуть требу­емого конечного состояния, не зависящего от времени и опреде­ляемого исключительно собственными характеристиками системы при различных начальных условиях и различными путями. Это форма устойчивости по отношению к начальным и граничным условиям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2053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effectLst/>
              </a:rPr>
              <a:t>Принципы системного анализа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/>
              <a:t>Принцип единства</a:t>
            </a:r>
            <a:r>
              <a:rPr lang="ru-RU" dirty="0"/>
              <a:t>. Он предполагает совместное рассмотрение системы как целого и как совокупности частей. Принцип ориен­тирован на «взгляд внутрь» системы, на расчленение ее с сохра­нением целостных представлений о системе.</a:t>
            </a:r>
          </a:p>
          <a:p>
            <a:r>
              <a:rPr lang="ru-RU" b="1" dirty="0"/>
              <a:t>Принцип связанности</a:t>
            </a:r>
            <a:r>
              <a:rPr lang="ru-RU" dirty="0"/>
              <a:t>. Рассмотрение любой части совместно с ее окружением подразумевает проведение процедуры выявления связей между элементами системы и выявления связей с внешней средой. В соответствии с этим принципом систему в первую оче­редь следует рассматривать как часть другой системы, называемой суперсистемой или старшей системой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5043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effectLst/>
              </a:rPr>
              <a:t>Принципы системного анализа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Принцип децентрализации</a:t>
            </a:r>
            <a:r>
              <a:rPr lang="ru-RU" dirty="0"/>
              <a:t>. Это сочетание в сложных системах централизованного и децентрализованного управления, которое, как правило, заключается в том, что степень централизации должна быть минимальной, обеспечивающей выполнение постав­ленной цели.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82539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58</TotalTime>
  <Words>746</Words>
  <Application>Microsoft Office PowerPoint</Application>
  <PresentationFormat>Экран (4:3)</PresentationFormat>
  <Paragraphs>48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Трек</vt:lpstr>
      <vt:lpstr>Тема 3. Принципы и методы системного анализа </vt:lpstr>
      <vt:lpstr>План:</vt:lpstr>
      <vt:lpstr>Принципы системного анализа</vt:lpstr>
      <vt:lpstr>Принципы системного анализа</vt:lpstr>
      <vt:lpstr>Принципы системного анализа</vt:lpstr>
      <vt:lpstr>Принципы системного анализа</vt:lpstr>
      <vt:lpstr>Принципы системного анализа</vt:lpstr>
      <vt:lpstr>Принципы системного анализа</vt:lpstr>
      <vt:lpstr>Принципы системного анализа</vt:lpstr>
      <vt:lpstr>Принципы системного анализа</vt:lpstr>
      <vt:lpstr>2. Методы системного анализа </vt:lpstr>
      <vt:lpstr>Основные задачи системного анализа</vt:lpstr>
      <vt:lpstr>Этапы декомпозиции:</vt:lpstr>
      <vt:lpstr>стратегии декомпозиции</vt:lpstr>
      <vt:lpstr>Этапы анализа:</vt:lpstr>
      <vt:lpstr>Этап синтеза системы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3. Принципы и методы системного анализа</dc:title>
  <dc:creator>менеджмент</dc:creator>
  <cp:lastModifiedBy>инна</cp:lastModifiedBy>
  <cp:revision>6</cp:revision>
  <dcterms:created xsi:type="dcterms:W3CDTF">2016-09-30T10:31:42Z</dcterms:created>
  <dcterms:modified xsi:type="dcterms:W3CDTF">2019-10-01T08:09:55Z</dcterms:modified>
</cp:coreProperties>
</file>